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notesMasterIdLst>
    <p:notesMasterId r:id="rId15"/>
  </p:notesMasterIdLst>
  <p:sldIdLst>
    <p:sldId id="266" r:id="rId2"/>
    <p:sldId id="284" r:id="rId3"/>
    <p:sldId id="285" r:id="rId4"/>
    <p:sldId id="286" r:id="rId5"/>
    <p:sldId id="287" r:id="rId6"/>
    <p:sldId id="288" r:id="rId7"/>
    <p:sldId id="289" r:id="rId8"/>
    <p:sldId id="290" r:id="rId9"/>
    <p:sldId id="291" r:id="rId10"/>
    <p:sldId id="292" r:id="rId11"/>
    <p:sldId id="293" r:id="rId12"/>
    <p:sldId id="294" r:id="rId13"/>
    <p:sldId id="26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0860"/>
    <a:srgbClr val="1C1573"/>
    <a:srgbClr val="283E84"/>
    <a:srgbClr val="211D71"/>
    <a:srgbClr val="000099"/>
    <a:srgbClr val="1E2F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6305" autoAdjust="0"/>
  </p:normalViewPr>
  <p:slideViewPr>
    <p:cSldViewPr>
      <p:cViewPr varScale="1">
        <p:scale>
          <a:sx n="64" d="100"/>
          <a:sy n="64" d="100"/>
        </p:scale>
        <p:origin x="738" y="60"/>
      </p:cViewPr>
      <p:guideLst>
        <p:guide orient="horz" pos="2208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2EAAB2-9271-4BDD-97AF-EBC135F5D5A0}" type="datetimeFigureOut">
              <a:rPr lang="en-US" smtClean="0"/>
              <a:t>9/5/2022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B1DED4-035E-4548-AB9E-F9B1FE638F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8022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6" b="1180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441" cy="6858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550646"/>
            <a:ext cx="9680189" cy="17927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-447353"/>
            <a:ext cx="10744203" cy="805815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0" y="2549769"/>
            <a:ext cx="7330831" cy="1600725"/>
          </a:xfrm>
        </p:spPr>
        <p:txBody>
          <a:bodyPr anchor="ctr">
            <a:normAutofit/>
          </a:bodyPr>
          <a:lstStyle>
            <a:lvl1pPr algn="r"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dirty="0" smtClean="0"/>
              <a:t>Click to edit Course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08431" y="4452630"/>
            <a:ext cx="5994400" cy="343327"/>
          </a:xfrm>
        </p:spPr>
        <p:txBody>
          <a:bodyPr anchor="ctr">
            <a:normAutofit/>
          </a:bodyPr>
          <a:lstStyle>
            <a:lvl1pPr marL="0" indent="0" algn="r">
              <a:buNone/>
              <a:defRPr sz="17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 smtClean="0"/>
              <a:t>Click to edit SME’s name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299" y="896875"/>
            <a:ext cx="3096631" cy="108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116" y="4800600"/>
            <a:ext cx="5124715" cy="21336"/>
          </a:xfrm>
          <a:prstGeom prst="rect">
            <a:avLst/>
          </a:prstGeom>
        </p:spPr>
      </p:pic>
      <p:sp>
        <p:nvSpPr>
          <p:cNvPr id="22" name="Text Placeholder 21"/>
          <p:cNvSpPr>
            <a:spLocks noGrp="1"/>
          </p:cNvSpPr>
          <p:nvPr>
            <p:ph type="body" sz="quarter" idx="14"/>
          </p:nvPr>
        </p:nvSpPr>
        <p:spPr>
          <a:xfrm>
            <a:off x="5189412" y="4826977"/>
            <a:ext cx="6713419" cy="1108563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sz="1700">
                <a:solidFill>
                  <a:srgbClr val="1C1573"/>
                </a:solidFill>
                <a:latin typeface="Helvetica" panose="020B0604020202030204" pitchFamily="34" charset="0"/>
              </a:defRPr>
            </a:lvl1pPr>
          </a:lstStyle>
          <a:p>
            <a:pPr lvl="0"/>
            <a:r>
              <a:rPr lang="en-US" dirty="0" smtClean="0"/>
              <a:t>Click to edit </a:t>
            </a:r>
          </a:p>
          <a:p>
            <a:pPr lvl="0"/>
            <a:r>
              <a:rPr lang="en-US" dirty="0" smtClean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661812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1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335" y="2482116"/>
            <a:ext cx="8848465" cy="2130566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1831508" y="2575123"/>
            <a:ext cx="8666988" cy="19368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Helvetica" panose="020B060402020203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 smtClean="0"/>
              <a:t>Click to edit Session title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461970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10668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0569"/>
            <a:ext cx="9321800" cy="764364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2728913"/>
          </a:xfrm>
        </p:spPr>
        <p:txBody>
          <a:bodyPr/>
          <a:lstStyle>
            <a:lvl1pPr>
              <a:defRPr sz="1800">
                <a:latin typeface="Helvetica" panose="020B0604020202030204" pitchFamily="34" charset="0"/>
              </a:defRPr>
            </a:lvl1pPr>
            <a:lvl2pPr>
              <a:defRPr sz="1600">
                <a:latin typeface="Helvetica" panose="020B0604020202030204" pitchFamily="34" charset="0"/>
              </a:defRPr>
            </a:lvl2pPr>
            <a:lvl3pPr>
              <a:defRPr sz="1400">
                <a:latin typeface="Helvetica" panose="020B0604020202030204" pitchFamily="34" charset="0"/>
              </a:defRPr>
            </a:lvl3pPr>
            <a:lvl4pPr>
              <a:defRPr sz="1200">
                <a:latin typeface="Helvetica" panose="020B0604020202030204" pitchFamily="34" charset="0"/>
              </a:defRPr>
            </a:lvl4pPr>
            <a:lvl5pPr>
              <a:defRPr sz="12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15429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r">
              <a:defRPr sz="5400" b="1">
                <a:solidFill>
                  <a:srgbClr val="150860"/>
                </a:solidFill>
                <a:latin typeface="Helvetica"/>
                <a:cs typeface="Helvetica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r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Helvetica Light"/>
                <a:cs typeface="Helvetica Ligh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6871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184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29" r:id="rId2"/>
    <p:sldLayoutId id="2147483739" r:id="rId3"/>
    <p:sldLayoutId id="2147483740" r:id="rId4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towardsdatascience.com/big-data-with-sketchy-structures-part-1-the-count-min-sketch-b73fb3a33e2a" TargetMode="Externa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572000" y="2549769"/>
            <a:ext cx="7330831" cy="1793631"/>
          </a:xfrm>
        </p:spPr>
        <p:txBody>
          <a:bodyPr/>
          <a:lstStyle/>
          <a:p>
            <a:r>
              <a:rPr lang="en-US" dirty="0" smtClean="0"/>
              <a:t>The </a:t>
            </a:r>
            <a:r>
              <a:rPr lang="en-US" dirty="0"/>
              <a:t>Count-Min Sketch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1800" dirty="0" smtClean="0">
                <a:solidFill>
                  <a:srgbClr val="211D71"/>
                </a:solidFill>
              </a:rPr>
              <a:t>Pravin Y Pawar</a:t>
            </a:r>
            <a:endParaRPr lang="en-US" sz="1800" dirty="0">
              <a:solidFill>
                <a:srgbClr val="211D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725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Count-Min </a:t>
            </a:r>
            <a:r>
              <a:rPr lang="en-IN" dirty="0" smtClean="0"/>
              <a:t>algorithm(8)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3657599"/>
          </a:xfrm>
        </p:spPr>
        <p:txBody>
          <a:bodyPr/>
          <a:lstStyle/>
          <a:p>
            <a:r>
              <a:rPr lang="en-US" dirty="0"/>
              <a:t>Next user on decides to read </a:t>
            </a:r>
            <a:r>
              <a:rPr lang="en-US" dirty="0" smtClean="0"/>
              <a:t>“</a:t>
            </a:r>
            <a:r>
              <a:rPr lang="en-US" dirty="0" err="1" smtClean="0"/>
              <a:t>TedTalk</a:t>
            </a:r>
            <a:r>
              <a:rPr lang="en-US" dirty="0" smtClean="0"/>
              <a:t>”</a:t>
            </a:r>
            <a:endParaRPr lang="en-US" dirty="0"/>
          </a:p>
          <a:p>
            <a:r>
              <a:rPr lang="en-US" dirty="0"/>
              <a:t>When that articles' id is hashed by the three hashes, we get 1, </a:t>
            </a:r>
            <a:r>
              <a:rPr lang="en-US" dirty="0" smtClean="0"/>
              <a:t>2, </a:t>
            </a:r>
            <a:r>
              <a:rPr lang="en-US" dirty="0"/>
              <a:t>and </a:t>
            </a:r>
            <a:r>
              <a:rPr lang="en-US" dirty="0" smtClean="0"/>
              <a:t>4, </a:t>
            </a:r>
            <a:r>
              <a:rPr lang="en-US" dirty="0"/>
              <a:t>indicating that we should increment the counters at (1,1), </a:t>
            </a:r>
            <a:r>
              <a:rPr lang="en-US" dirty="0" smtClean="0"/>
              <a:t>(2,2</a:t>
            </a:r>
            <a:r>
              <a:rPr lang="en-US" dirty="0"/>
              <a:t>), and </a:t>
            </a:r>
            <a:r>
              <a:rPr lang="en-US" dirty="0" smtClean="0"/>
              <a:t>(4,3</a:t>
            </a:r>
            <a:r>
              <a:rPr lang="en-US" dirty="0"/>
              <a:t>).</a:t>
            </a:r>
            <a:endParaRPr lang="en-IN" dirty="0"/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/>
              <a:t>Example (Incorrect Count)</a:t>
            </a:r>
          </a:p>
          <a:p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0" y="3124200"/>
            <a:ext cx="6696075" cy="196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82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Count-Min </a:t>
            </a:r>
            <a:r>
              <a:rPr lang="en-IN" dirty="0" smtClean="0"/>
              <a:t>algorithm(9)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419599"/>
          </a:xfrm>
        </p:spPr>
        <p:txBody>
          <a:bodyPr/>
          <a:lstStyle/>
          <a:p>
            <a:r>
              <a:rPr lang="en-US" dirty="0"/>
              <a:t>Lets examine how many times users read </a:t>
            </a:r>
            <a:r>
              <a:rPr lang="en-US" dirty="0" smtClean="0"/>
              <a:t>“Hello”. </a:t>
            </a:r>
            <a:endParaRPr lang="en-US" dirty="0"/>
          </a:p>
          <a:p>
            <a:r>
              <a:rPr lang="en-US" dirty="0" smtClean="0"/>
              <a:t>“Hello” </a:t>
            </a:r>
            <a:r>
              <a:rPr lang="en-US" dirty="0"/>
              <a:t>hashes to 1,1, and 4, so should examine the counts at the cells (1,1), (1,2), and (4,3)</a:t>
            </a:r>
          </a:p>
          <a:p>
            <a:r>
              <a:rPr lang="en-US" dirty="0"/>
              <a:t>These counts are 3, 1, and 1 respectively.</a:t>
            </a:r>
          </a:p>
          <a:p>
            <a:r>
              <a:rPr lang="en-US" dirty="0"/>
              <a:t>Minimum of these counts i.e. 3, 1, 1 is 1, so article </a:t>
            </a:r>
            <a:r>
              <a:rPr lang="en-US" dirty="0" smtClean="0"/>
              <a:t>“Hello" </a:t>
            </a:r>
            <a:r>
              <a:rPr lang="en-US" dirty="0"/>
              <a:t>is read once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That’s incorrect! ‘Hello’ is never read by any user. </a:t>
            </a:r>
            <a:endParaRPr lang="en-IN" dirty="0"/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/>
              <a:t>Example (Incorrect Count)</a:t>
            </a:r>
          </a:p>
          <a:p>
            <a:endParaRPr lang="en-IN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0" y="3124200"/>
            <a:ext cx="6696075" cy="196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157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Count-Min </a:t>
            </a:r>
            <a:r>
              <a:rPr lang="en-IN" dirty="0" smtClean="0"/>
              <a:t>algorithm(10)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3657599"/>
          </a:xfrm>
        </p:spPr>
        <p:txBody>
          <a:bodyPr>
            <a:normAutofit/>
          </a:bodyPr>
          <a:lstStyle/>
          <a:p>
            <a:r>
              <a:rPr lang="en-US" dirty="0" smtClean="0"/>
              <a:t>Why?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Even though “Hello” was never watched in this sequence, each of the </a:t>
            </a:r>
            <a:r>
              <a:rPr lang="en-US" dirty="0" smtClean="0"/>
              <a:t>articles collided </a:t>
            </a:r>
            <a:r>
              <a:rPr lang="en-US" dirty="0"/>
              <a:t>with “Hello” in at least one hash function.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As a result, when we query the view count for “Hello”, we are incorrectly told that it has been watched once. </a:t>
            </a:r>
            <a:endParaRPr lang="en-US" dirty="0" smtClean="0"/>
          </a:p>
          <a:p>
            <a:pPr lvl="1">
              <a:buFont typeface="Wingdings" panose="05000000000000000000" pitchFamily="2" charset="2"/>
              <a:buChar char="ü"/>
            </a:pPr>
            <a:endParaRPr lang="en-US" dirty="0"/>
          </a:p>
          <a:p>
            <a:r>
              <a:rPr lang="en-US" dirty="0" smtClean="0"/>
              <a:t>Should use it when goal </a:t>
            </a:r>
            <a:r>
              <a:rPr lang="en-US" dirty="0"/>
              <a:t>is to understand general trends rather than to make precise </a:t>
            </a:r>
            <a:r>
              <a:rPr lang="en-US" dirty="0" smtClean="0"/>
              <a:t>measurements</a:t>
            </a:r>
            <a:endParaRPr lang="en-US" dirty="0"/>
          </a:p>
          <a:p>
            <a:endParaRPr lang="en-US" dirty="0"/>
          </a:p>
          <a:p>
            <a:r>
              <a:rPr lang="en-US" dirty="0"/>
              <a:t>Rectification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Can reduce both the probability and magnitude of errors by using a larger </a:t>
            </a:r>
            <a:r>
              <a:rPr lang="en-US" dirty="0" smtClean="0"/>
              <a:t>table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/>
              <a:t>Example (Incorrect Count)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04467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657600"/>
            <a:ext cx="10515600" cy="904875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5205413"/>
            <a:ext cx="10515600" cy="1500187"/>
          </a:xfrm>
        </p:spPr>
        <p:txBody>
          <a:bodyPr/>
          <a:lstStyle/>
          <a:p>
            <a:r>
              <a:rPr lang="en-US" dirty="0" smtClean="0"/>
              <a:t>In our next session</a:t>
            </a:r>
            <a:r>
              <a:rPr lang="en-US" dirty="0"/>
              <a:t>: Streaming SQL</a:t>
            </a:r>
          </a:p>
        </p:txBody>
      </p:sp>
    </p:spTree>
    <p:extLst>
      <p:ext uri="{BB962C8B-B14F-4D97-AF65-F5344CB8AC3E}">
        <p14:creationId xmlns:p14="http://schemas.microsoft.com/office/powerpoint/2010/main" val="4195798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Frequency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343399"/>
          </a:xfrm>
        </p:spPr>
        <p:txBody>
          <a:bodyPr/>
          <a:lstStyle/>
          <a:p>
            <a:r>
              <a:rPr lang="en-IN" dirty="0" smtClean="0"/>
              <a:t>Question : How many times has stream element X occurred?</a:t>
            </a:r>
          </a:p>
          <a:p>
            <a:endParaRPr lang="en-IN" dirty="0"/>
          </a:p>
          <a:p>
            <a:r>
              <a:rPr lang="en-IN" dirty="0" smtClean="0"/>
              <a:t>Count-Min is the known algorithm for this purpose</a:t>
            </a:r>
          </a:p>
          <a:p>
            <a:r>
              <a:rPr lang="en-IN" dirty="0" smtClean="0"/>
              <a:t>Designed to count first and compute the minimum next</a:t>
            </a:r>
          </a:p>
          <a:p>
            <a:endParaRPr lang="en-IN" dirty="0"/>
          </a:p>
          <a:p>
            <a:r>
              <a:rPr lang="en-IN" dirty="0" smtClean="0"/>
              <a:t>Can also be used to get answers to the queries like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 smtClean="0"/>
              <a:t>Getting frequencies in a range</a:t>
            </a:r>
          </a:p>
          <a:p>
            <a:endParaRPr lang="en-IN" dirty="0" smtClean="0"/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47481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Count-Min algorithm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419599"/>
          </a:xfrm>
        </p:spPr>
        <p:txBody>
          <a:bodyPr/>
          <a:lstStyle/>
          <a:p>
            <a:r>
              <a:rPr lang="en-US" dirty="0"/>
              <a:t>The internal structure of a Count-Min Sketch is a table, similar to a Hash Table</a:t>
            </a:r>
          </a:p>
          <a:p>
            <a:r>
              <a:rPr lang="en-US" dirty="0"/>
              <a:t>Count-Min Sketches use multiple hash functions, one for each column</a:t>
            </a:r>
          </a:p>
          <a:p>
            <a:r>
              <a:rPr lang="en-US" dirty="0"/>
              <a:t>Initially, every cell in the Count-Min-Sketch is initialized to 0</a:t>
            </a:r>
          </a:p>
          <a:p>
            <a:r>
              <a:rPr lang="en-US" dirty="0"/>
              <a:t>When an event occurs, the event’s id is hashed over every column</a:t>
            </a:r>
          </a:p>
          <a:p>
            <a:r>
              <a:rPr lang="en-US" dirty="0"/>
              <a:t>Each hash function outputs a row value, and the counter at each resulting row-column combination is incremented</a:t>
            </a:r>
          </a:p>
          <a:p>
            <a:r>
              <a:rPr lang="en-US" dirty="0"/>
              <a:t>To query an event’s count, take the minimum of that event’s counts over all of the hash functions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smtClean="0"/>
              <a:t>Working</a:t>
            </a:r>
            <a:endParaRPr lang="en-IN" dirty="0"/>
          </a:p>
        </p:txBody>
      </p:sp>
      <p:sp>
        <p:nvSpPr>
          <p:cNvPr id="5" name="TextBox 4"/>
          <p:cNvSpPr txBox="1"/>
          <p:nvPr/>
        </p:nvSpPr>
        <p:spPr>
          <a:xfrm>
            <a:off x="457200" y="6019800"/>
            <a:ext cx="11069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Ref: </a:t>
            </a:r>
            <a:r>
              <a:rPr lang="en-US" dirty="0">
                <a:hlinkClick r:id="rId2"/>
              </a:rPr>
              <a:t>https://towardsdatascience.com/big-data-with-sketchy-structures-part-1-the-count-min-sketch-b73fb3a33e2a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5800" y="4267200"/>
            <a:ext cx="3124200" cy="140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323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Count-Min </a:t>
            </a:r>
            <a:r>
              <a:rPr lang="en-IN" dirty="0" smtClean="0"/>
              <a:t>algorithm(2)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495799"/>
          </a:xfrm>
        </p:spPr>
        <p:txBody>
          <a:bodyPr/>
          <a:lstStyle/>
          <a:p>
            <a:r>
              <a:rPr lang="en-US" dirty="0"/>
              <a:t>Lets say we want count how many times an article is </a:t>
            </a:r>
            <a:r>
              <a:rPr lang="en-US" dirty="0" smtClean="0"/>
              <a:t>read</a:t>
            </a:r>
          </a:p>
          <a:p>
            <a:endParaRPr lang="en-US" dirty="0"/>
          </a:p>
          <a:p>
            <a:r>
              <a:rPr lang="en-US" dirty="0"/>
              <a:t>Lets have a 3-column, 4-row Count-Min Sketch</a:t>
            </a:r>
          </a:p>
          <a:p>
            <a:r>
              <a:rPr lang="en-US" dirty="0"/>
              <a:t>First user </a:t>
            </a:r>
            <a:r>
              <a:rPr lang="en-US" dirty="0" smtClean="0"/>
              <a:t>decides </a:t>
            </a:r>
            <a:r>
              <a:rPr lang="en-US" dirty="0"/>
              <a:t>to read “History of Japan”</a:t>
            </a:r>
          </a:p>
          <a:p>
            <a:r>
              <a:rPr lang="en-US" dirty="0"/>
              <a:t>When that </a:t>
            </a:r>
            <a:r>
              <a:rPr lang="en-US" dirty="0" smtClean="0"/>
              <a:t>articles' </a:t>
            </a:r>
            <a:r>
              <a:rPr lang="en-US" dirty="0"/>
              <a:t>id is hashed by the three hashes, we get 1, 2, and 1, indicating that we should increment the counters at (1,1), (2,2), and (1,3).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smtClean="0"/>
              <a:t>Example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200" y="3845825"/>
            <a:ext cx="6638925" cy="2312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859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Count-Min </a:t>
            </a:r>
            <a:r>
              <a:rPr lang="en-IN" dirty="0" smtClean="0"/>
              <a:t>algorithm(3)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495799"/>
          </a:xfrm>
        </p:spPr>
        <p:txBody>
          <a:bodyPr/>
          <a:lstStyle/>
          <a:p>
            <a:r>
              <a:rPr lang="en-US" dirty="0"/>
              <a:t>Now suppose that another user reads </a:t>
            </a:r>
            <a:r>
              <a:rPr lang="en-US" dirty="0" smtClean="0"/>
              <a:t>“European History” </a:t>
            </a:r>
            <a:r>
              <a:rPr lang="en-US" dirty="0"/>
              <a:t>article, which hashes to 1, 1, and </a:t>
            </a:r>
            <a:r>
              <a:rPr lang="en-US" dirty="0" smtClean="0"/>
              <a:t>4</a:t>
            </a:r>
          </a:p>
          <a:p>
            <a:r>
              <a:rPr lang="en-US" dirty="0" smtClean="0"/>
              <a:t>We </a:t>
            </a:r>
            <a:r>
              <a:rPr lang="en-US" dirty="0"/>
              <a:t>should increment the counters at (1,1), </a:t>
            </a:r>
            <a:r>
              <a:rPr lang="en-US" dirty="0" smtClean="0"/>
              <a:t>(1,2</a:t>
            </a:r>
            <a:r>
              <a:rPr lang="en-US" dirty="0"/>
              <a:t>), and </a:t>
            </a:r>
            <a:r>
              <a:rPr lang="en-US" dirty="0" smtClean="0"/>
              <a:t>(4,3</a:t>
            </a:r>
            <a:r>
              <a:rPr lang="en-US" dirty="0"/>
              <a:t>).</a:t>
            </a:r>
            <a:endParaRPr lang="en-IN" dirty="0"/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smtClean="0"/>
              <a:t>Example (continued)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2743200"/>
            <a:ext cx="6486525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836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Count-Min </a:t>
            </a:r>
            <a:r>
              <a:rPr lang="en-IN" dirty="0" smtClean="0"/>
              <a:t>algorithm(4)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/>
          <a:lstStyle/>
          <a:p>
            <a:r>
              <a:rPr lang="en-US" dirty="0"/>
              <a:t>Following that, yet another user </a:t>
            </a:r>
            <a:r>
              <a:rPr lang="en-US" dirty="0" smtClean="0"/>
              <a:t>reads “History </a:t>
            </a:r>
            <a:r>
              <a:rPr lang="en-US" dirty="0"/>
              <a:t>of Japan</a:t>
            </a:r>
            <a:r>
              <a:rPr lang="en-US" dirty="0" smtClean="0"/>
              <a:t>”</a:t>
            </a:r>
          </a:p>
          <a:p>
            <a:r>
              <a:rPr lang="en-US" dirty="0"/>
              <a:t>When that articles' id is hashed by the three hashes, we get 1, 2, and 1, indicating that we should increment the counters at (1,1), (2,2), and (1,3).</a:t>
            </a:r>
            <a:endParaRPr lang="en-IN" dirty="0"/>
          </a:p>
          <a:p>
            <a:endParaRPr lang="en-US" dirty="0" smtClean="0"/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/>
              <a:t>Example (continued)</a:t>
            </a:r>
          </a:p>
          <a:p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7250" y="3048000"/>
            <a:ext cx="6743700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045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Count-Min </a:t>
            </a:r>
            <a:r>
              <a:rPr lang="en-IN" dirty="0" smtClean="0"/>
              <a:t>algorithm(5)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495799"/>
          </a:xfrm>
        </p:spPr>
        <p:txBody>
          <a:bodyPr/>
          <a:lstStyle/>
          <a:p>
            <a:r>
              <a:rPr lang="en-US" dirty="0"/>
              <a:t>Lets examine how many times users read “European History”. </a:t>
            </a:r>
          </a:p>
          <a:p>
            <a:r>
              <a:rPr lang="en-US" dirty="0" smtClean="0"/>
              <a:t>“European History </a:t>
            </a:r>
            <a:r>
              <a:rPr lang="en-US" dirty="0"/>
              <a:t>” hashes to 1,1, and 4, so should examine the counts at the cells (1,1), (1,2), and (4,3)</a:t>
            </a:r>
          </a:p>
          <a:p>
            <a:r>
              <a:rPr lang="en-US" dirty="0"/>
              <a:t>These counts are 3, 1, and 1 respectively.</a:t>
            </a:r>
          </a:p>
          <a:p>
            <a:r>
              <a:rPr lang="en-US" dirty="0"/>
              <a:t>Minimum of these counts i.e. 3, 1, 1 is 1, so article "European History" is read once.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/>
              <a:t>Example (continued)</a:t>
            </a:r>
          </a:p>
          <a:p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3429000"/>
            <a:ext cx="5686425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27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Count-Min </a:t>
            </a:r>
            <a:r>
              <a:rPr lang="en-IN" dirty="0" smtClean="0"/>
              <a:t>algorithm(6)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343399"/>
          </a:xfrm>
        </p:spPr>
        <p:txBody>
          <a:bodyPr/>
          <a:lstStyle/>
          <a:p>
            <a:r>
              <a:rPr lang="en-IN" dirty="0" smtClean="0"/>
              <a:t>Lets consider a new sequence ,</a:t>
            </a:r>
          </a:p>
          <a:p>
            <a:r>
              <a:rPr lang="en-US" dirty="0"/>
              <a:t>Lets have a 3-column, 4-row Count-Min Sketch</a:t>
            </a:r>
          </a:p>
          <a:p>
            <a:r>
              <a:rPr lang="en-US" dirty="0"/>
              <a:t>First user on decides to read “History of Japan”</a:t>
            </a:r>
          </a:p>
          <a:p>
            <a:r>
              <a:rPr lang="en-US" dirty="0"/>
              <a:t>When that articles' id is hashed by the three hashes, we get 1, 2, and 1, indicating that we should increment the counters at (1,1), (2,2), and (1,3).</a:t>
            </a:r>
            <a:endParaRPr lang="en-IN" dirty="0"/>
          </a:p>
          <a:p>
            <a:endParaRPr lang="en-IN" dirty="0" smtClean="0"/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smtClean="0"/>
              <a:t>Example (Incorrect Count)</a:t>
            </a:r>
            <a:endParaRPr lang="en-IN" dirty="0"/>
          </a:p>
          <a:p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4400" y="3771900"/>
            <a:ext cx="6629400" cy="1933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066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Count-Min </a:t>
            </a:r>
            <a:r>
              <a:rPr lang="en-IN" dirty="0" smtClean="0"/>
              <a:t>algorithm(7)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267199"/>
          </a:xfrm>
        </p:spPr>
        <p:txBody>
          <a:bodyPr/>
          <a:lstStyle/>
          <a:p>
            <a:r>
              <a:rPr lang="en-US" dirty="0" smtClean="0"/>
              <a:t>Next user </a:t>
            </a:r>
            <a:r>
              <a:rPr lang="en-US" dirty="0"/>
              <a:t>on decides to read </a:t>
            </a:r>
            <a:r>
              <a:rPr lang="en-US" dirty="0" smtClean="0"/>
              <a:t>“</a:t>
            </a:r>
            <a:r>
              <a:rPr lang="en-US" dirty="0" err="1" smtClean="0"/>
              <a:t>Blockchain</a:t>
            </a:r>
            <a:r>
              <a:rPr lang="en-US" dirty="0" smtClean="0"/>
              <a:t>”</a:t>
            </a:r>
            <a:endParaRPr lang="en-US" dirty="0"/>
          </a:p>
          <a:p>
            <a:r>
              <a:rPr lang="en-US" dirty="0"/>
              <a:t>When that articles' id is hashed by the three hashes, we get 1, </a:t>
            </a:r>
            <a:r>
              <a:rPr lang="en-US" dirty="0" smtClean="0"/>
              <a:t>1, </a:t>
            </a:r>
            <a:r>
              <a:rPr lang="en-US" dirty="0"/>
              <a:t>and 1, indicating that we should increment the counters at (1,1), </a:t>
            </a:r>
            <a:r>
              <a:rPr lang="en-US" dirty="0" smtClean="0"/>
              <a:t>(1,2</a:t>
            </a:r>
            <a:r>
              <a:rPr lang="en-US" dirty="0"/>
              <a:t>), and (1,3).</a:t>
            </a:r>
            <a:endParaRPr lang="en-IN" dirty="0"/>
          </a:p>
          <a:p>
            <a:endParaRPr lang="en-IN" dirty="0" smtClean="0"/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/>
              <a:t>Example (Incorrect Count)</a:t>
            </a:r>
          </a:p>
          <a:p>
            <a:endParaRPr lang="en-IN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3500" y="3276600"/>
            <a:ext cx="6648450" cy="189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56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3268</TotalTime>
  <Words>785</Words>
  <Application>Microsoft Office PowerPoint</Application>
  <PresentationFormat>Widescreen</PresentationFormat>
  <Paragraphs>79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Arial</vt:lpstr>
      <vt:lpstr>Calibri</vt:lpstr>
      <vt:lpstr>Calibri Light</vt:lpstr>
      <vt:lpstr>Helvetica</vt:lpstr>
      <vt:lpstr>Helvetica Light</vt:lpstr>
      <vt:lpstr>Wingdings</vt:lpstr>
      <vt:lpstr>Office Theme</vt:lpstr>
      <vt:lpstr>The Count-Min Sketch</vt:lpstr>
      <vt:lpstr>Frequency</vt:lpstr>
      <vt:lpstr>Count-Min algorithm</vt:lpstr>
      <vt:lpstr>Count-Min algorithm(2)</vt:lpstr>
      <vt:lpstr>Count-Min algorithm(3)</vt:lpstr>
      <vt:lpstr>Count-Min algorithm(4)</vt:lpstr>
      <vt:lpstr>Count-Min algorithm(5)</vt:lpstr>
      <vt:lpstr>Count-Min algorithm(6)</vt:lpstr>
      <vt:lpstr>Count-Min algorithm(7)</vt:lpstr>
      <vt:lpstr>Count-Min algorithm(8)</vt:lpstr>
      <vt:lpstr>Count-Min algorithm(9)</vt:lpstr>
      <vt:lpstr>Count-Min algorithm(10)</vt:lpstr>
      <vt:lpstr>Thank You!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pravin pawar</cp:lastModifiedBy>
  <cp:revision>237</cp:revision>
  <dcterms:created xsi:type="dcterms:W3CDTF">2018-10-16T06:13:57Z</dcterms:created>
  <dcterms:modified xsi:type="dcterms:W3CDTF">2022-09-05T06:16:52Z</dcterms:modified>
</cp:coreProperties>
</file>